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431" r:id="rId3"/>
    <p:sldId id="334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14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259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  <p14:sldId id="431"/>
          </p14:sldIdLst>
        </p14:section>
        <p14:section name="Components and Props" id="{33767AE4-8B0F-FF49-BF19-4CFE1AC4B87A}">
          <p14:sldIdLst>
            <p14:sldId id="334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State and Lifecycle" id="{165C1D83-02F0-074E-AD68-D0E2BC1D8F0D}">
          <p14:sldIdLst>
            <p14:sldId id="414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Reference" id="{C5E63BD3-3D69-2441-926B-3FBAABE2217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87292"/>
  </p:normalViewPr>
  <p:slideViewPr>
    <p:cSldViewPr snapToGrid="0">
      <p:cViewPr varScale="1">
        <p:scale>
          <a:sx n="94" d="100"/>
          <a:sy n="94" d="100"/>
        </p:scale>
        <p:origin x="208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reactjs.org</a:t>
            </a:r>
            <a:r>
              <a:rPr lang="en-US" dirty="0"/>
              <a:t>/docs/state-and-</a:t>
            </a:r>
            <a:r>
              <a:rPr lang="en-US" dirty="0" err="1"/>
              <a:t>lifecycle.html</a:t>
            </a:r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section introduces the concept of state and lifecycle in a React component. You can find a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detailed component API reference here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05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</a:t>
            </a:r>
            <a:r>
              <a:rPr lang="en-US" dirty="0" err="1"/>
              <a:t>state-and-lifecycle.html#using-state-correctly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30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 panose="020B0604020202020204" pitchFamily="34" charset="0"/>
              <a:buChar char="•"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47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21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re_function" TargetMode="External"/><Relationship Id="rId2" Type="http://schemas.openxmlformats.org/officeDocument/2006/relationships/hyperlink" Target="https://reactjs.org/docs/components-and-props.html#function-and-class-components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ndering-elements.html#rendering-an-element-into-the-dom" TargetMode="External"/><Relationship Id="rId2" Type="http://schemas.openxmlformats.org/officeDocument/2006/relationships/hyperlink" Target="https://reactjs.org/docs/rendering-elements.html#updating-the-rendered-elemen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Classes#Constructo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Timers/clearInterval" TargetMode="External"/><Relationship Id="rId2" Type="http://schemas.openxmlformats.org/officeDocument/2006/relationships/hyperlink" Target="https://developer.mozilla.org/en-US/docs/Web/API/WindowTimers/setInterval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JavaScript/Reference/Functions/Arrow_function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-redux.js.org/introduction/quick-start" TargetMode="External"/><Relationship Id="rId4" Type="http://schemas.openxmlformats.org/officeDocument/2006/relationships/hyperlink" Target="https://redux.js.org/introduction/getting-start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state-and-lifecycle.html" TargetMode="External"/><Relationship Id="rId2" Type="http://schemas.openxmlformats.org/officeDocument/2006/relationships/hyperlink" Target="https://developer.mozilla.org/en/docs/Web/JavaScript/Reference/Class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</a:t>
            </a:r>
            <a:r>
              <a:rPr lang="vi-VN" altLang="ja-JP" dirty="0"/>
              <a:t>JS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Main concepts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Advanced guides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Hooks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React Redux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F74C1C-EEE9-9247-9202-C1753645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Components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9C30C-13F2-A24A-9A68-19268B4F2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C0FA0-E3DF-5C43-9A06-1DA769BA63E0}"/>
              </a:ext>
            </a:extLst>
          </p:cNvPr>
          <p:cNvSpPr/>
          <p:nvPr/>
        </p:nvSpPr>
        <p:spPr>
          <a:xfrm>
            <a:off x="838200" y="2174344"/>
            <a:ext cx="105155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Components can refer to other components in their output.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lets us use the same component abstraction for any level of detail.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button, a form, a dialog, a screen: in React apps, all those are commonly expressed as components.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we can create an App component that renders Welcome many times:</a:t>
            </a:r>
          </a:p>
        </p:txBody>
      </p:sp>
    </p:spTree>
    <p:extLst>
      <p:ext uri="{BB962C8B-B14F-4D97-AF65-F5344CB8AC3E}">
        <p14:creationId xmlns:p14="http://schemas.microsoft.com/office/powerpoint/2010/main" val="12028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0E44C-7135-6145-BA06-CCC1A09F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66438-F90E-D543-8DE6-4F0C303575D8}"/>
              </a:ext>
            </a:extLst>
          </p:cNvPr>
          <p:cNvSpPr/>
          <p:nvPr/>
        </p:nvSpPr>
        <p:spPr>
          <a:xfrm>
            <a:off x="768824" y="1020760"/>
            <a:ext cx="609600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, {props.name}&lt;/h1&gt;;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>
                <a:solidFill>
                  <a:srgbClr val="5C6773"/>
                </a:solidFill>
                <a:latin typeface="var(--font-monospace)"/>
              </a:rPr>
            </a:br>
            <a:r>
              <a:rPr lang="en-US" sz="180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"Cahal"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"Edite"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>
                <a:solidFill>
                  <a:srgbClr val="5C6773"/>
                </a:solidFill>
                <a:latin typeface="var(--font-monospace)"/>
              </a:rPr>
            </a:br>
            <a:r>
              <a:rPr lang="en-US" sz="1800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.render(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  document.getElementById(</a:t>
            </a:r>
            <a:r>
              <a:rPr lang="en-US" sz="180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>
                <a:solidFill>
                  <a:srgbClr val="5C6773"/>
                </a:solidFill>
                <a:latin typeface="var(--font-monospace)"/>
              </a:rPr>
              <a:t>);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AF51E-31AC-AE49-94C9-B8A4D56389AF}"/>
              </a:ext>
            </a:extLst>
          </p:cNvPr>
          <p:cNvSpPr/>
          <p:nvPr/>
        </p:nvSpPr>
        <p:spPr>
          <a:xfrm>
            <a:off x="7260609" y="1920895"/>
            <a:ext cx="416256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Typically, new React apps have a single App component at the very top.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if you integrate React into an existing app, you might start bottom-up with a small component like Button and gradually work your way to the top of the view hierarchy.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CC0B7-2087-B546-B92E-2C41789B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Components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526DA-C032-0D42-9D12-DEEFFA76A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6F89EF-8F0D-0749-8E75-15467BC22A8C}"/>
              </a:ext>
            </a:extLst>
          </p:cNvPr>
          <p:cNvSpPr/>
          <p:nvPr/>
        </p:nvSpPr>
        <p:spPr>
          <a:xfrm>
            <a:off x="532263" y="1564844"/>
            <a:ext cx="42444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to split components into smaller components.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consider this Comment component.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accepts author (an object), text (a string), and date (a date) as props, and describes a comment on a social media website.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component can be tricky to change because of all the nesting, and it is also hard to reuse individual parts of it. Let’s extract a few components from it.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5E694-C931-A147-AB4C-3454604306F9}"/>
              </a:ext>
            </a:extLst>
          </p:cNvPr>
          <p:cNvSpPr/>
          <p:nvPr/>
        </p:nvSpPr>
        <p:spPr>
          <a:xfrm>
            <a:off x="5272585" y="1564844"/>
            <a:ext cx="5359021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img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"Avatar"</a:t>
            </a:r>
            <a:endParaRPr lang="en-US" sz="16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src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props.author.avatarUrl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alt={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6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298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4FF83-7B79-1C4C-9178-FE01E0BE3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12DFD-DE1B-9244-80AE-25EE0B59D10E}"/>
              </a:ext>
            </a:extLst>
          </p:cNvPr>
          <p:cNvSpPr/>
          <p:nvPr/>
        </p:nvSpPr>
        <p:spPr>
          <a:xfrm>
            <a:off x="531002" y="1091471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First, we will extract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539AC-3E5D-4341-80CF-70E1C39D7014}"/>
              </a:ext>
            </a:extLst>
          </p:cNvPr>
          <p:cNvSpPr/>
          <p:nvPr/>
        </p:nvSpPr>
        <p:spPr>
          <a:xfrm>
            <a:off x="838201" y="2057035"/>
            <a:ext cx="490864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img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"Avatar"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src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props.user.avatarUrl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alt={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F15D8-8570-104A-B1D1-39DFA48FB006}"/>
              </a:ext>
            </a:extLst>
          </p:cNvPr>
          <p:cNvSpPr/>
          <p:nvPr/>
        </p:nvSpPr>
        <p:spPr>
          <a:xfrm>
            <a:off x="6660106" y="1705970"/>
            <a:ext cx="4693693" cy="3032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Avatar doesn’t need to know that it is being rendered inside a Comment. This is why we have given its prop a more generic name: user rather than author.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recommend naming props from the component’s own point of view rather than the context in which it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93628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4B55A-3C9C-B548-8716-A9372B8C2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961E6-04C5-F44A-AEB2-CD891ACF3F44}"/>
              </a:ext>
            </a:extLst>
          </p:cNvPr>
          <p:cNvSpPr/>
          <p:nvPr/>
        </p:nvSpPr>
        <p:spPr>
          <a:xfrm>
            <a:off x="597636" y="845810"/>
            <a:ext cx="4798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now simplify Comment a tiny bit: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2F0C8-CBAB-AF41-B582-A2640423A191}"/>
              </a:ext>
            </a:extLst>
          </p:cNvPr>
          <p:cNvSpPr/>
          <p:nvPr/>
        </p:nvSpPr>
        <p:spPr>
          <a:xfrm>
            <a:off x="1096370" y="1443841"/>
            <a:ext cx="463569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92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448F84-ABB0-9B4A-BC24-325BBD77ED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CE738-052E-164C-986A-4E10ADEEB512}"/>
              </a:ext>
            </a:extLst>
          </p:cNvPr>
          <p:cNvSpPr/>
          <p:nvPr/>
        </p:nvSpPr>
        <p:spPr>
          <a:xfrm>
            <a:off x="468572" y="983747"/>
            <a:ext cx="494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Next, we will extract a </a:t>
            </a:r>
            <a:r>
              <a:rPr lang="en-US" sz="18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UserInfo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component that renders an 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Avatar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next to the user’s name: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74E5B-1E05-FD4F-8475-3434B4782356}"/>
              </a:ext>
            </a:extLst>
          </p:cNvPr>
          <p:cNvSpPr/>
          <p:nvPr/>
        </p:nvSpPr>
        <p:spPr>
          <a:xfrm>
            <a:off x="891653" y="1841592"/>
            <a:ext cx="4362735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Avatar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800" dirty="0" err="1">
                <a:solidFill>
                  <a:srgbClr val="86B300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-name"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props.user.name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5C6A2-2448-A64D-93A9-4CD4F7BDC129}"/>
              </a:ext>
            </a:extLst>
          </p:cNvPr>
          <p:cNvSpPr/>
          <p:nvPr/>
        </p:nvSpPr>
        <p:spPr>
          <a:xfrm>
            <a:off x="5918579" y="1841592"/>
            <a:ext cx="4849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lets us simplify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even further: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82DE7-9E03-2C4E-9990-BC2314E6D3DA}"/>
              </a:ext>
            </a:extLst>
          </p:cNvPr>
          <p:cNvSpPr/>
          <p:nvPr/>
        </p:nvSpPr>
        <p:spPr>
          <a:xfrm>
            <a:off x="5918579" y="2857254"/>
            <a:ext cx="4564039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UserInfo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user={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props.author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"Comment-text"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props.text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className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"Comment-date"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formatDate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302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EED68-6DEE-1340-A865-70CEB687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are Read-Only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0377C-D0D8-054B-B806-550CE93EB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5AEEFD-D3C8-114E-A1C4-D450B3BDA2B1}"/>
              </a:ext>
            </a:extLst>
          </p:cNvPr>
          <p:cNvSpPr/>
          <p:nvPr/>
        </p:nvSpPr>
        <p:spPr>
          <a:xfrm>
            <a:off x="641445" y="1744430"/>
            <a:ext cx="10003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Whether you declare a component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as a function or a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 must never modify its own props. Consider this sum function: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E7368-99E9-994C-9265-3DF6A71CCB45}"/>
              </a:ext>
            </a:extLst>
          </p:cNvPr>
          <p:cNvSpPr/>
          <p:nvPr/>
        </p:nvSpPr>
        <p:spPr>
          <a:xfrm>
            <a:off x="1301087" y="2585725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sum(a, b)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a + b;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C3878-4A70-4C42-8316-28ED9761688A}"/>
              </a:ext>
            </a:extLst>
          </p:cNvPr>
          <p:cNvSpPr/>
          <p:nvPr/>
        </p:nvSpPr>
        <p:spPr>
          <a:xfrm>
            <a:off x="641445" y="4014062"/>
            <a:ext cx="10515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functions are called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“pure”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because they do not attempt to change their inputs, and always return the same result for the same inputs.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contrast, this function is impure because it changes its own input: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FEF7DD-3492-9B40-A795-7500EFF6078A}"/>
              </a:ext>
            </a:extLst>
          </p:cNvPr>
          <p:cNvSpPr/>
          <p:nvPr/>
        </p:nvSpPr>
        <p:spPr>
          <a:xfrm>
            <a:off x="1301087" y="516540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dirty="0">
                <a:solidFill>
                  <a:srgbClr val="5C6773"/>
                </a:solidFill>
                <a:latin typeface="var(--font-monospace)"/>
              </a:rPr>
              <a:t> withdraw(account, amount) {</a:t>
            </a:r>
          </a:p>
          <a:p>
            <a:r>
              <a:rPr lang="en-US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dirty="0" err="1">
                <a:solidFill>
                  <a:srgbClr val="5C6773"/>
                </a:solidFill>
                <a:latin typeface="var(--font-monospace)"/>
              </a:rPr>
              <a:t>account.total</a:t>
            </a:r>
            <a:r>
              <a:rPr lang="en-US" dirty="0">
                <a:solidFill>
                  <a:srgbClr val="5C6773"/>
                </a:solidFill>
                <a:latin typeface="var(--font-monospace)"/>
              </a:rPr>
              <a:t> -= amount;</a:t>
            </a:r>
          </a:p>
          <a:p>
            <a:r>
              <a:rPr lang="en-US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3FB49-3D75-814B-BF84-696A3A7CF6C5}"/>
              </a:ext>
            </a:extLst>
          </p:cNvPr>
          <p:cNvSpPr/>
          <p:nvPr/>
        </p:nvSpPr>
        <p:spPr>
          <a:xfrm>
            <a:off x="838200" y="5932612"/>
            <a:ext cx="9706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React components must act like pure functions with respect to their props.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1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6B03A3-6590-D345-A19D-E4691FA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and Lifecycle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04E19-1F17-BD45-9CFF-961EC0D20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31" y="4667534"/>
            <a:ext cx="8270069" cy="2053941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What is State?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Converting a Function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Adding Local State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Adding Lifecycle Methods to a Class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Using State Correctly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Data Flows Down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A2AB-656C-0249-B39A-B00FC95E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720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B77CAE-A729-514B-9FA3-5AD90C2E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state?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AB14D-79D1-E243-ACF8-D5069D3DD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18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EF8B9-118E-3149-B883-2B2E69C6266E}"/>
              </a:ext>
            </a:extLst>
          </p:cNvPr>
          <p:cNvSpPr/>
          <p:nvPr/>
        </p:nvSpPr>
        <p:spPr>
          <a:xfrm>
            <a:off x="664759" y="1568504"/>
            <a:ext cx="10862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the ticking clock example from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one of the previous sections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Rendering Elements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we have only learned one way to update the UI. We call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 to change the rendered output: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B817F-BAD9-734E-B30D-0D13E9FCEFBA}"/>
              </a:ext>
            </a:extLst>
          </p:cNvPr>
          <p:cNvSpPr/>
          <p:nvPr/>
        </p:nvSpPr>
        <p:spPr>
          <a:xfrm>
            <a:off x="1587688" y="2648874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tick()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element,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(tick,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6617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365DC-FD8F-1047-AF62-909F3A036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7804E-C6F0-764E-8001-1FA22E4BFDB2}"/>
              </a:ext>
            </a:extLst>
          </p:cNvPr>
          <p:cNvSpPr/>
          <p:nvPr/>
        </p:nvSpPr>
        <p:spPr>
          <a:xfrm>
            <a:off x="838200" y="1026149"/>
            <a:ext cx="1051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this section, we will learn how to make the 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component truly reusable and encapsulated. It will set up its own timer and update itself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start by encapsulating how the clock looks: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E9B29E-536C-6E4B-B212-0507B560AB4B}"/>
              </a:ext>
            </a:extLst>
          </p:cNvPr>
          <p:cNvSpPr/>
          <p:nvPr/>
        </p:nvSpPr>
        <p:spPr>
          <a:xfrm>
            <a:off x="1628634" y="2260818"/>
            <a:ext cx="6300716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(props) {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&lt;div&gt;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&lt;h1&gt;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world!&lt;/h1&gt;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&lt;h2&gt;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 {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props.date.toLocaleTimeString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()}.&lt;/h2&gt;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tick() {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US" sz="1600" dirty="0" err="1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&lt;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date={</a:t>
            </a:r>
            <a:r>
              <a:rPr lang="en-US" sz="1600" dirty="0">
                <a:solidFill>
                  <a:srgbClr val="F259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()}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(tick, </a:t>
            </a:r>
            <a:r>
              <a:rPr lang="en-US" sz="1600" dirty="0">
                <a:solidFill>
                  <a:srgbClr val="F08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en-US" sz="1600" dirty="0">
                <a:solidFill>
                  <a:srgbClr val="5C6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069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D492-1FF9-3640-AFC4-9867F639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2053-C6D6-8248-9870-4FF523A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and Props</a:t>
            </a:r>
          </a:p>
          <a:p>
            <a:r>
              <a:rPr lang="en-US" dirty="0"/>
              <a:t>State and Lifecycle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4EE8F-063D-C148-8EF9-3F8CAAA12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E00-4ADA-9A42-BE7C-DBE8095A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7" y="1695298"/>
            <a:ext cx="4537332" cy="39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F9988-FF41-AF4C-838A-15997BDA4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0E1DF-47FA-E64D-81CE-C37CB972B52D}"/>
              </a:ext>
            </a:extLst>
          </p:cNvPr>
          <p:cNvSpPr/>
          <p:nvPr/>
        </p:nvSpPr>
        <p:spPr>
          <a:xfrm>
            <a:off x="777922" y="1164093"/>
            <a:ext cx="109864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it misses a crucial requirement: the fact that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sets up a timer and updates the UI every second should be an implementation detail of the Clock.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Ideally, we want to write this once and have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update itself: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098B6-DC49-8344-B15B-44650A1A6B60}"/>
              </a:ext>
            </a:extLst>
          </p:cNvPr>
          <p:cNvSpPr/>
          <p:nvPr/>
        </p:nvSpPr>
        <p:spPr>
          <a:xfrm>
            <a:off x="2775045" y="2584077"/>
            <a:ext cx="388506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2663A-0E2A-CA42-A5E6-BD13D3BCE3C3}"/>
              </a:ext>
            </a:extLst>
          </p:cNvPr>
          <p:cNvSpPr/>
          <p:nvPr/>
        </p:nvSpPr>
        <p:spPr>
          <a:xfrm>
            <a:off x="777922" y="4412875"/>
            <a:ext cx="10575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implement this, we need to add “state” to the Clock component.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 is similar to props, but it is private and fully controlled by the component.</a:t>
            </a:r>
          </a:p>
        </p:txBody>
      </p:sp>
    </p:spTree>
    <p:extLst>
      <p:ext uri="{BB962C8B-B14F-4D97-AF65-F5344CB8AC3E}">
        <p14:creationId xmlns:p14="http://schemas.microsoft.com/office/powerpoint/2010/main" val="215606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DD9D0-1BCA-034E-AE7A-3FA8F561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Function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B88B8-9043-A84A-952D-9F5923B1A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3F512-2427-F442-8BE9-AA2A9F46AE01}"/>
              </a:ext>
            </a:extLst>
          </p:cNvPr>
          <p:cNvSpPr/>
          <p:nvPr/>
        </p:nvSpPr>
        <p:spPr>
          <a:xfrm>
            <a:off x="1828800" y="2074783"/>
            <a:ext cx="1019487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convert a function component like Clock to a class in five steps: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an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with the same name, that extends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React.Component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 a single empty method to it called render().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 the body of the function into the render() method.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Replace props with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 the render() body.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Delete the remaining empty function declaration.</a:t>
            </a:r>
          </a:p>
        </p:txBody>
      </p:sp>
    </p:spTree>
    <p:extLst>
      <p:ext uri="{BB962C8B-B14F-4D97-AF65-F5344CB8AC3E}">
        <p14:creationId xmlns:p14="http://schemas.microsoft.com/office/powerpoint/2010/main" val="73756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3FCEB-28A3-1645-984F-CDBC80FBE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C1869-5F84-2141-A26D-9745D60D02FE}"/>
              </a:ext>
            </a:extLst>
          </p:cNvPr>
          <p:cNvSpPr/>
          <p:nvPr/>
        </p:nvSpPr>
        <p:spPr>
          <a:xfrm>
            <a:off x="1287440" y="1172851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D71ED-843C-294A-8421-BFCBB1352CB0}"/>
              </a:ext>
            </a:extLst>
          </p:cNvPr>
          <p:cNvSpPr/>
          <p:nvPr/>
        </p:nvSpPr>
        <p:spPr>
          <a:xfrm>
            <a:off x="736979" y="4515598"/>
            <a:ext cx="1080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now defined as a class rather than a function.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render method will be called each time an update happens, but as long as we render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&lt;Clock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into the same DOM node, only a single instance of the Clock class will be used. This lets us use additional features such as local state and lifecycle methods.</a:t>
            </a:r>
          </a:p>
        </p:txBody>
      </p:sp>
    </p:spTree>
    <p:extLst>
      <p:ext uri="{BB962C8B-B14F-4D97-AF65-F5344CB8AC3E}">
        <p14:creationId xmlns:p14="http://schemas.microsoft.com/office/powerpoint/2010/main" val="26008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F0BA6-24BF-7E40-B82C-EB92E7E4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Local State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D0955-1387-FE48-9A84-C4F0D5928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8E418-FA48-1443-B138-13D616AB36B4}"/>
              </a:ext>
            </a:extLst>
          </p:cNvPr>
          <p:cNvSpPr/>
          <p:nvPr/>
        </p:nvSpPr>
        <p:spPr>
          <a:xfrm>
            <a:off x="838200" y="1701321"/>
            <a:ext cx="87573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We will move the date from props to state in three steps: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VN" sz="2000" dirty="0">
                <a:latin typeface="Arial" panose="020B0604020202020204" pitchFamily="34" charset="0"/>
                <a:cs typeface="Arial" panose="020B0604020202020204" pitchFamily="34" charset="0"/>
              </a:rPr>
              <a:t>1. Replace this.props.date with this.state.date in the render() method: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E50E1-BDFD-F24B-8007-D3072CF0AD7B}"/>
              </a:ext>
            </a:extLst>
          </p:cNvPr>
          <p:cNvSpPr/>
          <p:nvPr/>
        </p:nvSpPr>
        <p:spPr>
          <a:xfrm>
            <a:off x="1287438" y="2905451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083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94B8-B60E-D94E-A2E4-44CE3059F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DD890-09FF-0A40-8BCF-06536529347D}"/>
              </a:ext>
            </a:extLst>
          </p:cNvPr>
          <p:cNvSpPr/>
          <p:nvPr/>
        </p:nvSpPr>
        <p:spPr>
          <a:xfrm>
            <a:off x="843452" y="1105118"/>
            <a:ext cx="6917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2"/>
            </a:pP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a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class constructor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that assigns the initial </a:t>
            </a:r>
            <a:r>
              <a:rPr lang="en-US" sz="2000" b="1" dirty="0" err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4CC1C-C78A-944B-BF14-40BC13B46C1A}"/>
              </a:ext>
            </a:extLst>
          </p:cNvPr>
          <p:cNvSpPr/>
          <p:nvPr/>
        </p:nvSpPr>
        <p:spPr>
          <a:xfrm>
            <a:off x="1664730" y="2026315"/>
            <a:ext cx="60960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789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817FA-F8BF-214F-B783-54D6C318F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19F72-7059-1E48-9460-FEB48630B6AF}"/>
              </a:ext>
            </a:extLst>
          </p:cNvPr>
          <p:cNvSpPr/>
          <p:nvPr/>
        </p:nvSpPr>
        <p:spPr>
          <a:xfrm>
            <a:off x="985049" y="1541846"/>
            <a:ext cx="5735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how we pass props to the base constructor: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4BF07-5830-D544-9239-2EF4D4BB3918}"/>
              </a:ext>
            </a:extLst>
          </p:cNvPr>
          <p:cNvSpPr/>
          <p:nvPr/>
        </p:nvSpPr>
        <p:spPr>
          <a:xfrm>
            <a:off x="1464860" y="2324150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1F4D7-3095-CF47-B553-170E2CFC7A03}"/>
              </a:ext>
            </a:extLst>
          </p:cNvPr>
          <p:cNvSpPr/>
          <p:nvPr/>
        </p:nvSpPr>
        <p:spPr>
          <a:xfrm>
            <a:off x="985049" y="4339638"/>
            <a:ext cx="8133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components should always call the base constructor with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9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23013-D022-2C4D-BDB3-CEFCDEFC9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6123C-6C79-6D4B-8364-F05C367B5239}"/>
              </a:ext>
            </a:extLst>
          </p:cNvPr>
          <p:cNvSpPr/>
          <p:nvPr/>
        </p:nvSpPr>
        <p:spPr>
          <a:xfrm>
            <a:off x="1338488" y="1446312"/>
            <a:ext cx="5774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 Remove the date prop from the </a:t>
            </a:r>
            <a:r>
              <a:rPr lang="en-US" sz="2000" dirty="0">
                <a:solidFill>
                  <a:srgbClr val="1A1A1A"/>
                </a:solidFill>
                <a:highlight>
                  <a:srgbClr val="FFFF00"/>
                </a:highlight>
                <a:latin typeface="-apple-system"/>
              </a:rPr>
              <a:t>&lt;Clock /&gt;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element: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9D0E8-B56A-A84A-9A4C-306AB5D96086}"/>
              </a:ext>
            </a:extLst>
          </p:cNvPr>
          <p:cNvSpPr/>
          <p:nvPr/>
        </p:nvSpPr>
        <p:spPr>
          <a:xfrm>
            <a:off x="2024418" y="2474893"/>
            <a:ext cx="531807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ECB5B-3423-BF4B-A8F1-C9220CE6B050}"/>
              </a:ext>
            </a:extLst>
          </p:cNvPr>
          <p:cNvSpPr/>
          <p:nvPr/>
        </p:nvSpPr>
        <p:spPr>
          <a:xfrm>
            <a:off x="1338488" y="4303693"/>
            <a:ext cx="640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will later add the timer code back to the component itself.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1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6C5AF-A882-1343-AE8C-0362655BC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598FF-8200-B649-8980-D74A44D35669}"/>
              </a:ext>
            </a:extLst>
          </p:cNvPr>
          <p:cNvSpPr/>
          <p:nvPr/>
        </p:nvSpPr>
        <p:spPr>
          <a:xfrm>
            <a:off x="1205552" y="1089164"/>
            <a:ext cx="60960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D32C3-539F-1748-A498-97D5F3E97A9E}"/>
              </a:ext>
            </a:extLst>
          </p:cNvPr>
          <p:cNvSpPr/>
          <p:nvPr/>
        </p:nvSpPr>
        <p:spPr>
          <a:xfrm>
            <a:off x="814977" y="545560"/>
            <a:ext cx="2991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result looks like this: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C3F7D-E68B-6345-8CFB-76C0F30C0D92}"/>
              </a:ext>
            </a:extLst>
          </p:cNvPr>
          <p:cNvSpPr/>
          <p:nvPr/>
        </p:nvSpPr>
        <p:spPr>
          <a:xfrm>
            <a:off x="7724633" y="4907728"/>
            <a:ext cx="39919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Next, we’ll make the Clock set up its own timer and update itself every second.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2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13F97-EEC2-F94D-86FD-1D7A9703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Lifecycle Methods to a Class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D142F-BE60-6C47-BE9B-72345A750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D6686-D1AC-B74F-A80E-65A46FD8B5C6}"/>
              </a:ext>
            </a:extLst>
          </p:cNvPr>
          <p:cNvSpPr/>
          <p:nvPr/>
        </p:nvSpPr>
        <p:spPr>
          <a:xfrm>
            <a:off x="1164608" y="2057035"/>
            <a:ext cx="1005385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applications with many components, it’s very important to free up resources taken by the components when they are destroyed.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set up a timer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whenever the Clock is rendered to the DOM for the first time. This is called “mounting”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want to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clear that timer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whenever the DOM produced by the Clock is removed. This is called “unmounting” in React.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declare special methods on the component class to run some code when a component mounts and unmounts.</a:t>
            </a:r>
          </a:p>
        </p:txBody>
      </p:sp>
    </p:spTree>
    <p:extLst>
      <p:ext uri="{BB962C8B-B14F-4D97-AF65-F5344CB8AC3E}">
        <p14:creationId xmlns:p14="http://schemas.microsoft.com/office/powerpoint/2010/main" val="63307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1F253-67FE-6444-8CD2-20E43FB03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F059B-9D52-4D48-9BC6-D43A0AB67B5B}"/>
              </a:ext>
            </a:extLst>
          </p:cNvPr>
          <p:cNvSpPr/>
          <p:nvPr/>
        </p:nvSpPr>
        <p:spPr>
          <a:xfrm>
            <a:off x="1287438" y="447040"/>
            <a:ext cx="6096000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highlight>
                  <a:srgbClr val="FFFF00"/>
                </a:highlight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highlight>
                  <a:srgbClr val="FFFF00"/>
                </a:highlight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F10C8-2E20-A344-96E0-C7317378596D}"/>
              </a:ext>
            </a:extLst>
          </p:cNvPr>
          <p:cNvSpPr/>
          <p:nvPr/>
        </p:nvSpPr>
        <p:spPr>
          <a:xfrm>
            <a:off x="8007435" y="3105834"/>
            <a:ext cx="3949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called “lifecycle methods”.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2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Components and Props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7660"/>
            <a:ext cx="7998251" cy="1903815"/>
          </a:xfrm>
        </p:spPr>
        <p:txBody>
          <a:bodyPr numCol="2"/>
          <a:lstStyle/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component?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Function and Class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Rendering a Component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Composing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Extracting Components</a:t>
            </a:r>
          </a:p>
          <a:p>
            <a:pPr marL="5715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Props are Read-Only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06B7-9917-1C4E-AEA5-E4C578BA4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B947C-50D0-2D40-824C-4001B6460F77}"/>
              </a:ext>
            </a:extLst>
          </p:cNvPr>
          <p:cNvSpPr/>
          <p:nvPr/>
        </p:nvSpPr>
        <p:spPr>
          <a:xfrm>
            <a:off x="905301" y="1174817"/>
            <a:ext cx="9903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 method runs after the component output has been rendered to the DOM. This is a good place to set up a timer: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4A708-78C6-F44C-86F4-FFD8F59BA2E1}"/>
              </a:ext>
            </a:extLst>
          </p:cNvPr>
          <p:cNvSpPr/>
          <p:nvPr/>
        </p:nvSpPr>
        <p:spPr>
          <a:xfrm>
            <a:off x="2106304" y="2395309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B0073-4548-A84E-A682-A18F9B2198DD}"/>
              </a:ext>
            </a:extLst>
          </p:cNvPr>
          <p:cNvSpPr/>
          <p:nvPr/>
        </p:nvSpPr>
        <p:spPr>
          <a:xfrm>
            <a:off x="905301" y="4662241"/>
            <a:ext cx="10558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how we save the timer ID right on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this.timerID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set up by React itself and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has a special meaning, you are free to add additional fields to the class manually if you need to store something that doesn’t participate in the data flow (like a timer ID).</a:t>
            </a:r>
          </a:p>
        </p:txBody>
      </p:sp>
    </p:spTree>
    <p:extLst>
      <p:ext uri="{BB962C8B-B14F-4D97-AF65-F5344CB8AC3E}">
        <p14:creationId xmlns:p14="http://schemas.microsoft.com/office/powerpoint/2010/main" val="3784154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B18DD-E856-AE45-BD80-775538F09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3EBB7-E92E-9047-9C22-64701920C44A}"/>
              </a:ext>
            </a:extLst>
          </p:cNvPr>
          <p:cNvSpPr/>
          <p:nvPr/>
        </p:nvSpPr>
        <p:spPr>
          <a:xfrm>
            <a:off x="1045494" y="1309834"/>
            <a:ext cx="890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tear down the timer in the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componentWillUnmount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lifecycle method: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977BF3-0AC0-404F-ABB3-55D94B7E46FB}"/>
              </a:ext>
            </a:extLst>
          </p:cNvPr>
          <p:cNvSpPr/>
          <p:nvPr/>
        </p:nvSpPr>
        <p:spPr>
          <a:xfrm>
            <a:off x="1737815" y="2336336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clearInterval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5A846-9E3A-7D45-9F37-0E188AB441C9}"/>
              </a:ext>
            </a:extLst>
          </p:cNvPr>
          <p:cNvSpPr/>
          <p:nvPr/>
        </p:nvSpPr>
        <p:spPr>
          <a:xfrm>
            <a:off x="1045494" y="3886058"/>
            <a:ext cx="94905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Finally, we will implement a method called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that the Clock component will run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will use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schedule updates to the component local state</a:t>
            </a:r>
          </a:p>
        </p:txBody>
      </p:sp>
    </p:spTree>
    <p:extLst>
      <p:ext uri="{BB962C8B-B14F-4D97-AF65-F5344CB8AC3E}">
        <p14:creationId xmlns:p14="http://schemas.microsoft.com/office/powerpoint/2010/main" val="308564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647A20-9B86-624D-ABE9-4FC130973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50BA9-47E6-0C4C-85E3-ECAFE887299F}"/>
              </a:ext>
            </a:extLst>
          </p:cNvPr>
          <p:cNvSpPr/>
          <p:nvPr/>
        </p:nvSpPr>
        <p:spPr>
          <a:xfrm>
            <a:off x="454924" y="535166"/>
            <a:ext cx="383047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setInterval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() =&gt;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1000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componentWillUnmount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clearInterval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.timerID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tick()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date: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new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93875-1E49-3B44-B716-2DEC2C64D64B}"/>
              </a:ext>
            </a:extLst>
          </p:cNvPr>
          <p:cNvSpPr/>
          <p:nvPr/>
        </p:nvSpPr>
        <p:spPr>
          <a:xfrm>
            <a:off x="4858606" y="1874728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world!&lt;/h1&gt;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&lt;/div&gt;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5799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4623A-A5B9-874E-A825-ACA0CD773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D691A-7E4C-D340-8238-DC08E5219041}"/>
              </a:ext>
            </a:extLst>
          </p:cNvPr>
          <p:cNvSpPr/>
          <p:nvPr/>
        </p:nvSpPr>
        <p:spPr>
          <a:xfrm>
            <a:off x="404883" y="535166"/>
            <a:ext cx="1138223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Now the clock ticks every second.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quickly recap what’s going on and the order in which the methods are called: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108A0-6C07-BB48-8D0D-695B30CA4BEF}"/>
              </a:ext>
            </a:extLst>
          </p:cNvPr>
          <p:cNvSpPr/>
          <p:nvPr/>
        </p:nvSpPr>
        <p:spPr>
          <a:xfrm>
            <a:off x="627797" y="1533465"/>
            <a:ext cx="1115931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&lt;Clock /&gt;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passed to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React calls the constructor of the Clock component. Since Clock needs to display the current time, it initializes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with an object including the current time. We will later update this state.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then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component’s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method. This is how React learns what should be displayed on the screen. React then updates the DOM to match the Clock’s render output.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output is inserted in the DOM, React calls the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lifecycle method. Inside it, the Clock component asks the browser to set up a timer to call the component’s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once a second.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second the browser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tick()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method. Inside it,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 schedules a UI update by calling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with an object containing the current time. Thanks to the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call, React knows the state has changed, and calls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again to learn what should be on the screen. This time, 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this.state.date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render()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method will be different, and so the render output will include the updated time. React updates the DOM accordingly.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 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component is ever removed from the DOM, React calls the </a:t>
            </a:r>
            <a:r>
              <a:rPr lang="en-US" sz="1800" dirty="0" err="1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componentWillUnmount</a:t>
            </a:r>
            <a:r>
              <a:rPr lang="en-US" sz="1800" dirty="0">
                <a:solidFill>
                  <a:srgbClr val="1A1A1A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lifecycle method so the timer is stopped.</a:t>
            </a:r>
          </a:p>
        </p:txBody>
      </p:sp>
    </p:spTree>
    <p:extLst>
      <p:ext uri="{BB962C8B-B14F-4D97-AF65-F5344CB8AC3E}">
        <p14:creationId xmlns:p14="http://schemas.microsoft.com/office/powerpoint/2010/main" val="247837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3A0C23-8CAA-B445-8621-BFF85FAE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 Correctly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EB42D-323F-6343-BB12-57D83A896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95F80-255F-3044-B672-2A78F939A432}"/>
              </a:ext>
            </a:extLst>
          </p:cNvPr>
          <p:cNvSpPr txBox="1"/>
          <p:nvPr/>
        </p:nvSpPr>
        <p:spPr>
          <a:xfrm>
            <a:off x="838200" y="1701321"/>
            <a:ext cx="6577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are three things you should know about </a:t>
            </a:r>
            <a:r>
              <a:rPr lang="en-US" sz="2000" dirty="0" err="1">
                <a:highlight>
                  <a:srgbClr val="FFFF00"/>
                </a:highlight>
              </a:rPr>
              <a:t>setState</a:t>
            </a:r>
            <a:r>
              <a:rPr lang="en-US" sz="2000" dirty="0">
                <a:highlight>
                  <a:srgbClr val="FFFF00"/>
                </a:highlight>
              </a:rPr>
              <a:t>()</a:t>
            </a:r>
            <a:endParaRPr lang="en-VN" sz="2000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CE54F-35B3-BD46-A57A-1A656D783582}"/>
              </a:ext>
            </a:extLst>
          </p:cNvPr>
          <p:cNvSpPr/>
          <p:nvPr/>
        </p:nvSpPr>
        <p:spPr>
          <a:xfrm>
            <a:off x="838200" y="2319795"/>
            <a:ext cx="362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/>
              <a:t>Do Not Modify State Directly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E5C7F9-E63A-CE4F-804A-5B094142A9AC}"/>
              </a:ext>
            </a:extLst>
          </p:cNvPr>
          <p:cNvSpPr/>
          <p:nvPr/>
        </p:nvSpPr>
        <p:spPr>
          <a:xfrm>
            <a:off x="1060524" y="2784380"/>
            <a:ext cx="5751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will not re-render a component: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29B1B-E9D2-BD4E-872F-AF2CF795A0C4}"/>
              </a:ext>
            </a:extLst>
          </p:cNvPr>
          <p:cNvSpPr/>
          <p:nvPr/>
        </p:nvSpPr>
        <p:spPr>
          <a:xfrm>
            <a:off x="1319642" y="3216347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.state.comment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DF17A-542F-B94B-9154-BA2D2977CE25}"/>
              </a:ext>
            </a:extLst>
          </p:cNvPr>
          <p:cNvSpPr/>
          <p:nvPr/>
        </p:nvSpPr>
        <p:spPr>
          <a:xfrm>
            <a:off x="1060524" y="3991629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Instead, use </a:t>
            </a:r>
            <a:r>
              <a:rPr lang="en-US" sz="18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1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C063D-934E-E444-A9E7-CF90C973FD84}"/>
              </a:ext>
            </a:extLst>
          </p:cNvPr>
          <p:cNvSpPr/>
          <p:nvPr/>
        </p:nvSpPr>
        <p:spPr>
          <a:xfrm>
            <a:off x="1319642" y="4462799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({comment: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'Hello'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04172-1B69-4C41-9B93-0D996BE5E7BE}"/>
              </a:ext>
            </a:extLst>
          </p:cNvPr>
          <p:cNvSpPr/>
          <p:nvPr/>
        </p:nvSpPr>
        <p:spPr>
          <a:xfrm>
            <a:off x="1148047" y="5412157"/>
            <a:ext cx="7588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only place where you can assign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is the constructor.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9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A518C-8CC7-BB44-822F-D71A094E0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41C12-A21B-4249-B6CA-1511BF180410}"/>
              </a:ext>
            </a:extLst>
          </p:cNvPr>
          <p:cNvSpPr/>
          <p:nvPr/>
        </p:nvSpPr>
        <p:spPr>
          <a:xfrm>
            <a:off x="590957" y="954992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 Updates May Be Asynchronous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6E235-CBAA-1746-AAE0-4BDC364361C3}"/>
              </a:ext>
            </a:extLst>
          </p:cNvPr>
          <p:cNvSpPr/>
          <p:nvPr/>
        </p:nvSpPr>
        <p:spPr>
          <a:xfrm>
            <a:off x="741528" y="1669057"/>
            <a:ext cx="107771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may batch multiple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calls into a single update for performance.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this.state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may be updated asynchronously, you should not rely on their values for calculating the next state.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code may fail to update the counter: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FFE2F-0605-7E4A-A8FB-5F3A28552121}"/>
              </a:ext>
            </a:extLst>
          </p:cNvPr>
          <p:cNvSpPr/>
          <p:nvPr/>
        </p:nvSpPr>
        <p:spPr>
          <a:xfrm>
            <a:off x="1574041" y="3607981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Wrong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counter: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.props.increment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547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ED9F1-2372-B84A-899E-5CEFC07A31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D93AF-96AA-F341-8E17-58A7FE191811}"/>
              </a:ext>
            </a:extLst>
          </p:cNvPr>
          <p:cNvSpPr/>
          <p:nvPr/>
        </p:nvSpPr>
        <p:spPr>
          <a:xfrm>
            <a:off x="791570" y="1271811"/>
            <a:ext cx="105622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fix it, use a second form of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that accepts a function rather than an object. That function will receive the previous state as the first argument, and the props at the time the update is applied as the second argument: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564D46-6C9D-6D4A-B5A4-E44FFF349C66}"/>
              </a:ext>
            </a:extLst>
          </p:cNvPr>
          <p:cNvSpPr/>
          <p:nvPr/>
        </p:nvSpPr>
        <p:spPr>
          <a:xfrm>
            <a:off x="1505802" y="2474893"/>
            <a:ext cx="752901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((state, props) =&gt; 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counter: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props.increment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2C275-1273-7540-AD70-C2FC6B252F8D}"/>
              </a:ext>
            </a:extLst>
          </p:cNvPr>
          <p:cNvSpPr/>
          <p:nvPr/>
        </p:nvSpPr>
        <p:spPr>
          <a:xfrm>
            <a:off x="791570" y="4014134"/>
            <a:ext cx="797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-apple-system"/>
              </a:rPr>
              <a:t>We used an </a:t>
            </a:r>
            <a:r>
              <a:rPr lang="en-US" sz="2000" dirty="0">
                <a:solidFill>
                  <a:srgbClr val="1A1A1A"/>
                </a:solidFill>
                <a:latin typeface="-apple-system"/>
                <a:hlinkClick r:id="rId2"/>
              </a:rPr>
              <a:t>arrow function</a:t>
            </a:r>
            <a:r>
              <a:rPr lang="en-US" sz="2000" dirty="0">
                <a:latin typeface="-apple-system"/>
              </a:rPr>
              <a:t> above, but it also works with regular functions: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9BFA5-EA31-3745-9814-B8AB9C0BCFE2}"/>
              </a:ext>
            </a:extLst>
          </p:cNvPr>
          <p:cNvSpPr/>
          <p:nvPr/>
        </p:nvSpPr>
        <p:spPr>
          <a:xfrm>
            <a:off x="1508075" y="4510712"/>
            <a:ext cx="6096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ABB0B6"/>
                </a:solidFill>
                <a:latin typeface="var(--font-monospace)"/>
              </a:rPr>
              <a:t>// Correct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(state, 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counter: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state.counter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+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props.increment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61259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7ECE5-4DCD-1547-B00E-CE991283F2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6CD2D-444F-294D-9495-03A798C60CBD}"/>
              </a:ext>
            </a:extLst>
          </p:cNvPr>
          <p:cNvSpPr/>
          <p:nvPr/>
        </p:nvSpPr>
        <p:spPr>
          <a:xfrm>
            <a:off x="632057" y="654742"/>
            <a:ext cx="3332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 Updates are Merged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43AED-E137-9746-B428-9AFF52E8696D}"/>
              </a:ext>
            </a:extLst>
          </p:cNvPr>
          <p:cNvSpPr/>
          <p:nvPr/>
        </p:nvSpPr>
        <p:spPr>
          <a:xfrm>
            <a:off x="591259" y="1449232"/>
            <a:ext cx="464948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you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React merges the object you provide into the current state.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your state may contain several independent variables: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4160A2-1748-7D43-A148-7671B0CA7D73}"/>
              </a:ext>
            </a:extLst>
          </p:cNvPr>
          <p:cNvSpPr/>
          <p:nvPr/>
        </p:nvSpPr>
        <p:spPr>
          <a:xfrm>
            <a:off x="591259" y="3665261"/>
            <a:ext cx="415816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constructor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super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=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posts: [],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comments: []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D8854-8EF7-D045-956D-C66127EDC640}"/>
              </a:ext>
            </a:extLst>
          </p:cNvPr>
          <p:cNvSpPr/>
          <p:nvPr/>
        </p:nvSpPr>
        <p:spPr>
          <a:xfrm>
            <a:off x="6951261" y="1271529"/>
            <a:ext cx="4996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you can update them independently with separate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setState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calls: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A31C9-2D93-AF44-AD70-7E2352A94A8E}"/>
              </a:ext>
            </a:extLst>
          </p:cNvPr>
          <p:cNvSpPr/>
          <p:nvPr/>
        </p:nvSpPr>
        <p:spPr>
          <a:xfrm>
            <a:off x="6951261" y="2205306"/>
            <a:ext cx="3903261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componentDidMount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fetchPosts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().then(response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posts: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response.posts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fetchComments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().then(response =&gt;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  comments: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response.comments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});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59144-5058-6342-8BC6-5D834EAA0613}"/>
              </a:ext>
            </a:extLst>
          </p:cNvPr>
          <p:cNvSpPr/>
          <p:nvPr/>
        </p:nvSpPr>
        <p:spPr>
          <a:xfrm>
            <a:off x="632057" y="6003784"/>
            <a:ext cx="9590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-apple-system"/>
              </a:rPr>
              <a:t>The merging is shallow, so </a:t>
            </a:r>
            <a:r>
              <a:rPr lang="en-US" sz="2000" dirty="0" err="1">
                <a:highlight>
                  <a:srgbClr val="FFFF00"/>
                </a:highlight>
              </a:rPr>
              <a:t>this.setState</a:t>
            </a:r>
            <a:r>
              <a:rPr lang="en-US" sz="2000" dirty="0">
                <a:highlight>
                  <a:srgbClr val="FFFF00"/>
                </a:highlight>
              </a:rPr>
              <a:t>({comments})</a:t>
            </a:r>
            <a:r>
              <a:rPr lang="en-US" sz="2000" dirty="0">
                <a:latin typeface="-apple-system"/>
              </a:rPr>
              <a:t> leaves </a:t>
            </a:r>
            <a:r>
              <a:rPr lang="en-US" sz="2000" dirty="0" err="1">
                <a:highlight>
                  <a:srgbClr val="FFFF00"/>
                </a:highlight>
              </a:rPr>
              <a:t>this.state.posts</a:t>
            </a:r>
            <a:r>
              <a:rPr lang="en-US" sz="2000" dirty="0">
                <a:latin typeface="-apple-system"/>
              </a:rPr>
              <a:t> intact, but completely replaces </a:t>
            </a:r>
            <a:r>
              <a:rPr lang="en-US" sz="2000" dirty="0" err="1">
                <a:highlight>
                  <a:srgbClr val="FFFF00"/>
                </a:highlight>
              </a:rPr>
              <a:t>this.state.comments</a:t>
            </a:r>
            <a:endParaRPr lang="en-V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6461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3BE45-8F50-AE4E-9B9F-8321E33C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Flows Down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7D390-48D3-B54A-9313-FC432B3D5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7E46C-EB67-294C-A470-E8B5D0FA1D4D}"/>
              </a:ext>
            </a:extLst>
          </p:cNvPr>
          <p:cNvSpPr/>
          <p:nvPr/>
        </p:nvSpPr>
        <p:spPr>
          <a:xfrm>
            <a:off x="838199" y="2081409"/>
            <a:ext cx="105155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Neither parent nor child components can know if a certain component is stateful or stateless, and they shouldn’t care whether it is defined as a function or a class.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why state is often called local or encapsulated. It is not accessible to any component other than the one that owns and sets it.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component may choose to pass its state down as props to its child components: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244D0-B49C-3C43-8A8D-35887A40132E}"/>
              </a:ext>
            </a:extLst>
          </p:cNvPr>
          <p:cNvSpPr/>
          <p:nvPr/>
        </p:nvSpPr>
        <p:spPr>
          <a:xfrm>
            <a:off x="1343166" y="4126693"/>
            <a:ext cx="40863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FormattedDate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date={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.state.date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 /&gt;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153EC-B2D4-E642-BA32-C800F59104DC}"/>
              </a:ext>
            </a:extLst>
          </p:cNvPr>
          <p:cNvSpPr/>
          <p:nvPr/>
        </p:nvSpPr>
        <p:spPr>
          <a:xfrm>
            <a:off x="838199" y="4771275"/>
            <a:ext cx="10515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The </a:t>
            </a:r>
            <a:r>
              <a:rPr lang="en-US" sz="2000" dirty="0" err="1">
                <a:highlight>
                  <a:srgbClr val="FFFF00"/>
                </a:highlight>
                <a:latin typeface="+mj-lt"/>
              </a:rPr>
              <a:t>FormattedDate</a:t>
            </a:r>
            <a:r>
              <a:rPr lang="en-US" sz="2000" dirty="0">
                <a:latin typeface="+mj-lt"/>
              </a:rPr>
              <a:t> component would receive the </a:t>
            </a:r>
            <a:r>
              <a:rPr lang="en-US" sz="2000" dirty="0">
                <a:highlight>
                  <a:srgbClr val="FFFF00"/>
                </a:highlight>
                <a:latin typeface="+mj-lt"/>
              </a:rPr>
              <a:t>date</a:t>
            </a:r>
            <a:r>
              <a:rPr lang="en-US" sz="2000" dirty="0">
                <a:latin typeface="+mj-lt"/>
              </a:rPr>
              <a:t> in its props and wouldn’t know whether it came from the Clock’s state, from the Clock’s props, or was typed by hand:</a:t>
            </a:r>
            <a:endParaRPr lang="en-VN" sz="20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0B913-8963-9948-B5B0-159D3242D999}"/>
              </a:ext>
            </a:extLst>
          </p:cNvPr>
          <p:cNvSpPr/>
          <p:nvPr/>
        </p:nvSpPr>
        <p:spPr>
          <a:xfrm>
            <a:off x="1343166" y="5704712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FormattedDate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&lt;h2&gt;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It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is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props.date.toLocaleTimeString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()}.&lt;/h2&gt;;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4590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DFFF-526B-7A45-97C0-536F8D062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72D04-E349-3045-BC20-7FB9A52D3B98}"/>
              </a:ext>
            </a:extLst>
          </p:cNvPr>
          <p:cNvSpPr/>
          <p:nvPr/>
        </p:nvSpPr>
        <p:spPr>
          <a:xfrm>
            <a:off x="122831" y="781085"/>
            <a:ext cx="11682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commonly called a “top-down” or “unidirectional” data flow. Any state is always owned by some specific component, and any data or UI derived from that state can only affect components “below” them in the tree.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imagine a component tree as a waterfall of props, each component’s state is like an additional water source that joins it at an arbitrary point but also flows down.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show that all components are truly isolated, we can create an App component that renders three &lt;Clock&gt;s: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AF332-C410-3B43-96B4-52F1822AAA0B}"/>
              </a:ext>
            </a:extLst>
          </p:cNvPr>
          <p:cNvSpPr/>
          <p:nvPr/>
        </p:nvSpPr>
        <p:spPr>
          <a:xfrm>
            <a:off x="857535" y="3308334"/>
            <a:ext cx="3932829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() {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Clock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  &lt;/div&gt;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);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6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6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&lt;</a:t>
            </a:r>
            <a:r>
              <a:rPr lang="en-US" sz="1600" dirty="0">
                <a:solidFill>
                  <a:srgbClr val="41A6D9"/>
                </a:solidFill>
                <a:latin typeface="var(--font-monospace)"/>
              </a:rPr>
              <a:t>App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/&gt;,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6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6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6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883F3-0BF2-2A45-951B-600D25600226}"/>
              </a:ext>
            </a:extLst>
          </p:cNvPr>
          <p:cNvSpPr/>
          <p:nvPr/>
        </p:nvSpPr>
        <p:spPr>
          <a:xfrm>
            <a:off x="5238465" y="389188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 Clock sets up its own timer and updates independently.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React apps, whether a component is stateful or stateless is considered an implementation detail of the component that may change over time. You can use stateless components inside stateful components,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392267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C8B94-637E-A34B-AC74-B781A487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component?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2EC9-40DB-DF40-9E98-1329E9E6B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4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0CC5C-22CA-494F-B272-44D3F6DB2BAC}"/>
              </a:ext>
            </a:extLst>
          </p:cNvPr>
          <p:cNvSpPr/>
          <p:nvPr/>
        </p:nvSpPr>
        <p:spPr>
          <a:xfrm>
            <a:off x="1014482" y="1701321"/>
            <a:ext cx="103393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let you split the UI into independent, reusable pieces, and think about each piece in isolation.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section provides an introduction to the idea of components.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find a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detailed component API reference here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43C719-4F8E-DB4C-B0D2-DCA54BF2862A}"/>
              </a:ext>
            </a:extLst>
          </p:cNvPr>
          <p:cNvSpPr/>
          <p:nvPr/>
        </p:nvSpPr>
        <p:spPr>
          <a:xfrm>
            <a:off x="2519149" y="4140358"/>
            <a:ext cx="82762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Conceptually, components are like JavaScript functions.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accept arbitrary inputs (called “props”) and return React elements describing what should appear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3568074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4" y="1648850"/>
            <a:ext cx="9974599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</a:rPr>
              <a:t>React website: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reactjs.org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sz="20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BE52-8546-1649-8DCD-6EAE6B50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and Class Components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D17A4-DCAF-F240-9EF9-99A7FA1A8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1EFA3-66E6-784B-BF0A-457E4B6B8F6F}"/>
              </a:ext>
            </a:extLst>
          </p:cNvPr>
          <p:cNvSpPr/>
          <p:nvPr/>
        </p:nvSpPr>
        <p:spPr>
          <a:xfrm>
            <a:off x="1179122" y="1701321"/>
            <a:ext cx="844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simplest way to define a component is to write a JavaScript function: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EECF-82F0-1D44-80D3-F044C13A72FE}"/>
              </a:ext>
            </a:extLst>
          </p:cNvPr>
          <p:cNvSpPr/>
          <p:nvPr/>
        </p:nvSpPr>
        <p:spPr>
          <a:xfrm>
            <a:off x="1792406" y="2240803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65965-8696-CE41-9B26-7E0D708C7DF2}"/>
              </a:ext>
            </a:extLst>
          </p:cNvPr>
          <p:cNvSpPr/>
          <p:nvPr/>
        </p:nvSpPr>
        <p:spPr>
          <a:xfrm>
            <a:off x="1179122" y="3679351"/>
            <a:ext cx="10174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function is a valid React component because it accepts a single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(which stands for properties) object argument with data and returns a React element.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call such components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 components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because they are literally JavaScript functions.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4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3A1A0-BE13-424A-AB89-42F6C251AB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20913-6DA6-964A-AE62-CA8D46FD990D}"/>
              </a:ext>
            </a:extLst>
          </p:cNvPr>
          <p:cNvSpPr/>
          <p:nvPr/>
        </p:nvSpPr>
        <p:spPr>
          <a:xfrm>
            <a:off x="783609" y="1214300"/>
            <a:ext cx="6394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also use an </a:t>
            </a:r>
            <a:r>
              <a:rPr lang="en-US" sz="20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ES6 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to define a component: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2B199-BA19-2449-B985-EA5FC7BDEB8D}"/>
              </a:ext>
            </a:extLst>
          </p:cNvPr>
          <p:cNvSpPr/>
          <p:nvPr/>
        </p:nvSpPr>
        <p:spPr>
          <a:xfrm>
            <a:off x="1314734" y="2120894"/>
            <a:ext cx="6096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class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extends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</a:t>
            </a:r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Component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render()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}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8609C-CD76-0244-A4F2-C53D64A58879}"/>
              </a:ext>
            </a:extLst>
          </p:cNvPr>
          <p:cNvSpPr/>
          <p:nvPr/>
        </p:nvSpPr>
        <p:spPr>
          <a:xfrm>
            <a:off x="783609" y="3864886"/>
            <a:ext cx="102176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components are equivalent 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point of view.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 and Class components both have some additional features that we will discuss in the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next sections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0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A35E80-2215-A244-A70F-0088940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 Component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7C98-F015-9947-ABB5-23BE161AF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4058F2-474C-CF40-9CA7-58A23ED4A3A7}"/>
              </a:ext>
            </a:extLst>
          </p:cNvPr>
          <p:cNvSpPr/>
          <p:nvPr/>
        </p:nvSpPr>
        <p:spPr>
          <a:xfrm>
            <a:off x="1139092" y="1701321"/>
            <a:ext cx="8670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Previously, we only encountered React elements that represent DOM tags: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EEF32-223C-2340-BE5F-A418D0F7465E}"/>
              </a:ext>
            </a:extLst>
          </p:cNvPr>
          <p:cNvSpPr/>
          <p:nvPr/>
        </p:nvSpPr>
        <p:spPr>
          <a:xfrm>
            <a:off x="1543096" y="2237909"/>
            <a:ext cx="246413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&lt;div /&gt;;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93168-CDA0-CE49-AD1F-EA47F86AFA84}"/>
              </a:ext>
            </a:extLst>
          </p:cNvPr>
          <p:cNvSpPr/>
          <p:nvPr/>
        </p:nvSpPr>
        <p:spPr>
          <a:xfrm>
            <a:off x="1139991" y="2842767"/>
            <a:ext cx="7590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However, elements can also represent user-defined components: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09D4C-0B6C-6546-BBD9-8F32776D71BD}"/>
              </a:ext>
            </a:extLst>
          </p:cNvPr>
          <p:cNvSpPr/>
          <p:nvPr/>
        </p:nvSpPr>
        <p:spPr>
          <a:xfrm>
            <a:off x="1543096" y="3275111"/>
            <a:ext cx="43717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</p:txBody>
      </p:sp>
    </p:spTree>
    <p:extLst>
      <p:ext uri="{BB962C8B-B14F-4D97-AF65-F5344CB8AC3E}">
        <p14:creationId xmlns:p14="http://schemas.microsoft.com/office/powerpoint/2010/main" val="30061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40BE7-9E04-D547-89D0-574741387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6E058A-B065-F14A-B969-F25A409984C9}"/>
              </a:ext>
            </a:extLst>
          </p:cNvPr>
          <p:cNvSpPr/>
          <p:nvPr/>
        </p:nvSpPr>
        <p:spPr>
          <a:xfrm>
            <a:off x="613012" y="1177737"/>
            <a:ext cx="107407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React sees an element representing a user-defined component, it passes JSX attributes and children to this component as a single object. We call this object “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this code renders “Hello, Sara” on the page: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F84A6-2F55-D145-A1B0-8BEB09F5B2BC}"/>
              </a:ext>
            </a:extLst>
          </p:cNvPr>
          <p:cNvSpPr/>
          <p:nvPr/>
        </p:nvSpPr>
        <p:spPr>
          <a:xfrm>
            <a:off x="1396621" y="2479388"/>
            <a:ext cx="60960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function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(props) {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return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&lt;h1&gt;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Hello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 {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props.name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}&lt;/h1&gt;;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element = &lt;</a:t>
            </a:r>
            <a:r>
              <a:rPr lang="en-US" sz="1800" dirty="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name=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"Sara"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/&gt;;</a:t>
            </a:r>
          </a:p>
          <a:p>
            <a:r>
              <a:rPr lang="en-US" sz="1800" dirty="0" err="1">
                <a:solidFill>
                  <a:srgbClr val="41A6D9"/>
                </a:solidFill>
                <a:latin typeface="var(--font-monospace)"/>
              </a:rPr>
              <a:t>ReactDOM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.render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element,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document.getElementById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'root'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52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50B53-99E7-6D44-A0F1-C22F8BD58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A6488-8D83-294E-9871-2E3774C1C371}"/>
              </a:ext>
            </a:extLst>
          </p:cNvPr>
          <p:cNvSpPr/>
          <p:nvPr/>
        </p:nvSpPr>
        <p:spPr>
          <a:xfrm>
            <a:off x="700586" y="1262544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recap what happens in this 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E35ED-78CF-884B-882E-EBBDE2CF5614}"/>
              </a:ext>
            </a:extLst>
          </p:cNvPr>
          <p:cNvSpPr/>
          <p:nvPr/>
        </p:nvSpPr>
        <p:spPr>
          <a:xfrm>
            <a:off x="1428465" y="1974503"/>
            <a:ext cx="903936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call </a:t>
            </a:r>
            <a:r>
              <a:rPr lang="en-US" sz="20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ReactDOM.render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with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&lt;Welcome name="Sara" /&gt;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calls the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with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{name: 'Sara'}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component returns a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&lt;h1&gt;Hello, Sara&lt;/h1&gt;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element as the result.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DOM efficiently updates the DOM to match 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&lt;h1&gt;Hello, Sara&lt;/h1&gt;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3180831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12704</TotalTime>
  <Words>4827</Words>
  <Application>Microsoft Macintosh PowerPoint</Application>
  <PresentationFormat>Widescreen</PresentationFormat>
  <Paragraphs>514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var(--font-monospace)</vt:lpstr>
      <vt:lpstr>Arial</vt:lpstr>
      <vt:lpstr>Calibri</vt:lpstr>
      <vt:lpstr>Times New Roman</vt:lpstr>
      <vt:lpstr>cc_blue</vt:lpstr>
      <vt:lpstr>React JS</vt:lpstr>
      <vt:lpstr>Lesson 3</vt:lpstr>
      <vt:lpstr>Components and Props</vt:lpstr>
      <vt:lpstr>What is component?</vt:lpstr>
      <vt:lpstr>Function and Class Components</vt:lpstr>
      <vt:lpstr>PowerPoint Presentation</vt:lpstr>
      <vt:lpstr>Rendering a Component</vt:lpstr>
      <vt:lpstr>PowerPoint Presentation</vt:lpstr>
      <vt:lpstr>PowerPoint Presentation</vt:lpstr>
      <vt:lpstr>Composing Components</vt:lpstr>
      <vt:lpstr>PowerPoint Presentation</vt:lpstr>
      <vt:lpstr>Extracting Components</vt:lpstr>
      <vt:lpstr>PowerPoint Presentation</vt:lpstr>
      <vt:lpstr>PowerPoint Presentation</vt:lpstr>
      <vt:lpstr>PowerPoint Presentation</vt:lpstr>
      <vt:lpstr>Props are Read-Only</vt:lpstr>
      <vt:lpstr>State and Lifecycle</vt:lpstr>
      <vt:lpstr>What is state?</vt:lpstr>
      <vt:lpstr>PowerPoint Presentation</vt:lpstr>
      <vt:lpstr>PowerPoint Presentation</vt:lpstr>
      <vt:lpstr>Converting a Function to a Class</vt:lpstr>
      <vt:lpstr>PowerPoint Presentation</vt:lpstr>
      <vt:lpstr>Adding Local State to a Class</vt:lpstr>
      <vt:lpstr>PowerPoint Presentation</vt:lpstr>
      <vt:lpstr>PowerPoint Presentation</vt:lpstr>
      <vt:lpstr>PowerPoint Presentation</vt:lpstr>
      <vt:lpstr>PowerPoint Presentation</vt:lpstr>
      <vt:lpstr>Adding Lifecycle Methods to a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State Correctly</vt:lpstr>
      <vt:lpstr>PowerPoint Presentation</vt:lpstr>
      <vt:lpstr>PowerPoint Presentation</vt:lpstr>
      <vt:lpstr>PowerPoint Presentation</vt:lpstr>
      <vt:lpstr>The Data Flows Down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149</cp:revision>
  <cp:lastPrinted>2020-04-06T06:57:46Z</cp:lastPrinted>
  <dcterms:created xsi:type="dcterms:W3CDTF">2020-04-06T02:02:09Z</dcterms:created>
  <dcterms:modified xsi:type="dcterms:W3CDTF">2020-10-31T06:04:25Z</dcterms:modified>
</cp:coreProperties>
</file>